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9"/>
  </p:notesMasterIdLst>
  <p:sldIdLst>
    <p:sldId id="347" r:id="rId3"/>
    <p:sldId id="350" r:id="rId4"/>
    <p:sldId id="296" r:id="rId5"/>
    <p:sldId id="351" r:id="rId6"/>
    <p:sldId id="352" r:id="rId7"/>
    <p:sldId id="345" r:id="rId8"/>
    <p:sldId id="355" r:id="rId9"/>
    <p:sldId id="356" r:id="rId10"/>
    <p:sldId id="357" r:id="rId11"/>
    <p:sldId id="358" r:id="rId12"/>
    <p:sldId id="359" r:id="rId13"/>
    <p:sldId id="360" r:id="rId14"/>
    <p:sldId id="361" r:id="rId15"/>
    <p:sldId id="362" r:id="rId16"/>
    <p:sldId id="363" r:id="rId17"/>
    <p:sldId id="349"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16</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B (2a-3c)</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80194"/>
            <a:ext cx="11430000" cy="65248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.Which of the following shows the structure (</a:t>
            </a:r>
            <a:r>
              <a:rPr lang="zh-CN" altLang="zh-CN" sz="2800">
                <a:solidFill>
                  <a:srgbClr val="000000"/>
                </a:solidFill>
                <a:latin typeface="Times New Roman" panose="02020603050405020304" pitchFamily="18" charset="0"/>
                <a:cs typeface="Times New Roman" panose="02020603050405020304" pitchFamily="18" charset="0"/>
              </a:rPr>
              <a:t>结构</a:t>
            </a:r>
            <a:r>
              <a:rPr lang="en-US" altLang="zh-CN" sz="2800">
                <a:solidFill>
                  <a:srgbClr val="000000"/>
                </a:solidFill>
                <a:latin typeface="Times New Roman" panose="02020603050405020304" pitchFamily="18" charset="0"/>
                <a:cs typeface="Times New Roman" panose="02020603050405020304" pitchFamily="18" charset="0"/>
              </a:rPr>
              <a:t>) of the passage</a:t>
            </a:r>
            <a:r>
              <a:rPr lang="en-US" altLang="zh-CN" sz="2800" smtClean="0">
                <a:solidFill>
                  <a:srgbClr val="000000"/>
                </a:solid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pic>
        <p:nvPicPr>
          <p:cNvPr id="3" name="TE8KRG13.eps" descr="id:2147486650;FounderCES"/>
          <p:cNvPicPr/>
          <p:nvPr/>
        </p:nvPicPr>
        <p:blipFill>
          <a:blip r:embed="rId2">
            <a:clrChange>
              <a:clrFrom>
                <a:srgbClr val="FFFFFF"/>
              </a:clrFrom>
              <a:clrTo>
                <a:srgbClr val="FFFFFF">
                  <a:alpha val="0"/>
                </a:srgbClr>
              </a:clrTo>
            </a:clrChange>
          </a:blip>
          <a:stretch>
            <a:fillRect/>
          </a:stretch>
        </p:blipFill>
        <p:spPr>
          <a:xfrm>
            <a:off x="2987548" y="1232680"/>
            <a:ext cx="6216904" cy="1467306"/>
          </a:xfrm>
          <a:prstGeom prst="rect">
            <a:avLst/>
          </a:prstGeom>
        </p:spPr>
      </p:pic>
      <p:sp>
        <p:nvSpPr>
          <p:cNvPr id="4" name="矩形 3"/>
          <p:cNvSpPr>
            <a:spLocks noChangeAspect="1"/>
          </p:cNvSpPr>
          <p:nvPr/>
        </p:nvSpPr>
        <p:spPr>
          <a:xfrm>
            <a:off x="381000" y="2894130"/>
            <a:ext cx="11430000" cy="22726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.The writer writes the text mainly to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A.teach us how to find best friends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B.ask us not to make pest friends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C.tell us to value all friendships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p:nvPr/>
        </p:nvSpPr>
        <p:spPr>
          <a:xfrm>
            <a:off x="10387431" y="644827"/>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
        <p:nvSpPr>
          <p:cNvPr id="6" name="矩形 5"/>
          <p:cNvSpPr/>
          <p:nvPr/>
        </p:nvSpPr>
        <p:spPr>
          <a:xfrm>
            <a:off x="6096000" y="2924952"/>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3090867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214093"/>
            <a:ext cx="11430000" cy="339298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二、完形填空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从短文后各题所给的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选出可以填入空白处的最佳选项。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No leaves are exactly the same in the world.Nobody in the world is the same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you.You are unique (</a:t>
            </a:r>
            <a:r>
              <a:rPr lang="zh-CN" altLang="zh-CN" sz="2800">
                <a:solidFill>
                  <a:srgbClr val="000000"/>
                </a:solidFill>
                <a:latin typeface="Times New Roman" panose="02020603050405020304" pitchFamily="18" charset="0"/>
                <a:cs typeface="Times New Roman" panose="02020603050405020304" pitchFamily="18" charset="0"/>
              </a:rPr>
              <a:t>唯一的</a:t>
            </a:r>
            <a:r>
              <a:rPr lang="en-US" altLang="zh-CN" sz="2800">
                <a:solidFill>
                  <a:srgbClr val="000000"/>
                </a:solidFill>
                <a:latin typeface="Times New Roman" panose="02020603050405020304" pitchFamily="18" charset="0"/>
                <a:cs typeface="Times New Roman" panose="02020603050405020304" pitchFamily="18" charset="0"/>
              </a:rPr>
              <a:t>).Everybody is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from others.That is good,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it makes the world an interesting place.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2957905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77230"/>
            <a:ext cx="11430000" cy="451328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Some people are taller than you, but others are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than you.I am sure you have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friends who are smarter than you.And you also have some friends who are as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6</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sports as you are.But there are also some people around you who are not good at certain things.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7</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does your best friend look like?Do you both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8</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to finish your homework at school?Do you both want to wear the same clothes every day?I think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9</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some ways you are the same, but in many other ways you are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10</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.So say loudly to the world, “I’m unique!”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986595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2550"/>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.A.in	</a:t>
            </a:r>
            <a:r>
              <a:rPr lang="en-US" altLang="zh-CN" sz="2800" smtClean="0">
                <a:solidFill>
                  <a:srgbClr val="000000"/>
                </a:solidFill>
                <a:latin typeface="Times New Roman" panose="02020603050405020304" pitchFamily="18" charset="0"/>
                <a:cs typeface="Times New Roman" panose="02020603050405020304" pitchFamily="18" charset="0"/>
              </a:rPr>
              <a:t>	B.as</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C.of</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.A.difficult	B.different	C.smart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.A.because	B.however	C.although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.A.funnier	B.shorter	C.heavier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.A.any	</a:t>
            </a:r>
            <a:r>
              <a:rPr lang="en-US" altLang="zh-CN" sz="2800" smtClean="0">
                <a:solidFill>
                  <a:srgbClr val="000000"/>
                </a:solidFill>
                <a:latin typeface="Times New Roman" panose="02020603050405020304" pitchFamily="18" charset="0"/>
                <a:cs typeface="Times New Roman" panose="02020603050405020304" pitchFamily="18" charset="0"/>
              </a:rPr>
              <a:t>	B.some</a:t>
            </a:r>
            <a:r>
              <a:rPr lang="en-US" altLang="zh-CN" sz="2800">
                <a:solidFill>
                  <a:srgbClr val="000000"/>
                </a:solidFill>
                <a:latin typeface="Times New Roman" panose="02020603050405020304" pitchFamily="18" charset="0"/>
                <a:cs typeface="Times New Roman" panose="02020603050405020304" pitchFamily="18" charset="0"/>
              </a:rPr>
              <a:t>	C.much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.A.well	B.sad	</a:t>
            </a:r>
            <a:r>
              <a:rPr lang="en-US" altLang="zh-CN" sz="2800" smtClean="0">
                <a:solidFill>
                  <a:srgbClr val="000000"/>
                </a:solidFill>
                <a:latin typeface="Times New Roman" panose="02020603050405020304" pitchFamily="18" charset="0"/>
                <a:cs typeface="Times New Roman" panose="02020603050405020304" pitchFamily="18" charset="0"/>
              </a:rPr>
              <a:t>	C.good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.A.Where	B.What	C.How</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.A.like	</a:t>
            </a:r>
            <a:r>
              <a:rPr lang="en-US" altLang="zh-CN" sz="2800" smtClean="0">
                <a:solidFill>
                  <a:srgbClr val="000000"/>
                </a:solidFill>
                <a:latin typeface="Times New Roman" panose="02020603050405020304" pitchFamily="18" charset="0"/>
                <a:cs typeface="Times New Roman" panose="02020603050405020304" pitchFamily="18" charset="0"/>
              </a:rPr>
              <a:t>	B.enjoy</a:t>
            </a:r>
            <a:r>
              <a:rPr lang="en-US" altLang="zh-CN" sz="2800">
                <a:solidFill>
                  <a:srgbClr val="000000"/>
                </a:solidFill>
                <a:latin typeface="Times New Roman" panose="02020603050405020304" pitchFamily="18" charset="0"/>
                <a:cs typeface="Times New Roman" panose="02020603050405020304" pitchFamily="18" charset="0"/>
              </a:rPr>
              <a:t>	C.practice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.A.through	B.by	</a:t>
            </a:r>
            <a:r>
              <a:rPr lang="en-US" altLang="zh-CN" sz="2800" smtClean="0">
                <a:solidFill>
                  <a:srgbClr val="000000"/>
                </a:solidFill>
                <a:latin typeface="Times New Roman" panose="02020603050405020304" pitchFamily="18" charset="0"/>
                <a:cs typeface="Times New Roman" panose="02020603050405020304" pitchFamily="18" charset="0"/>
              </a:rPr>
              <a:t>	C.in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cs typeface="Times New Roman" panose="02020603050405020304" pitchFamily="18" charset="0"/>
              </a:rPr>
              <a:t>10</a:t>
            </a:r>
            <a:r>
              <a:rPr lang="en-US" altLang="zh-CN" sz="2800" smtClean="0">
                <a:solidFill>
                  <a:srgbClr val="000000"/>
                </a:solidFill>
                <a:latin typeface="Times New Roman" panose="02020603050405020304" pitchFamily="18" charset="0"/>
                <a:cs typeface="Times New Roman" panose="02020603050405020304" pitchFamily="18" charset="0"/>
              </a:rPr>
              <a:t>.A.different    B.difficult    C.friendly</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5727113"/>
            <a:ext cx="4529830"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BBABB</a:t>
            </a:r>
            <a:r>
              <a:rPr lang="zh-CN"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6</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10</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CBACA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720564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34950"/>
            <a:ext cx="11430000" cy="619374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三、阅读还原</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根据语篇内容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从下面所给的选项中选出能填入空白处的最佳选项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使短文意思通顺。选项中有一项为多余项。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Having good friends is really fun!But do you know how to be a good friend?</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Be honest.Always tell your friend the truth.</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But remember to be nice when you do it.Honesty helps you trust each other and makes your friendship stronger.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When your friend needs help, try your best to do something for them.If they are sad, give them a hug or listen to them.Being there for your friend when they need you the most is very important.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0156711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48254"/>
            <a:ext cx="11430000" cy="283282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Share your feelings.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By sharing, you can understand each other better and your friendship will grow.</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Be fun to be with.Laugh and play together.Do things that both of you enjoy.</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Follow these tips, and you will have many good friends!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2992409"/>
            <a:ext cx="11430000" cy="3392980"/>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A.If he or she does something wrong, don’t be afraid to tell him or her.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B.Be kind and helpful.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C.Having fun is a great way to make your friendship stronger.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D.As a good friend, you should accept your friend’s differences.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E.Good friends talk to each other about their happy and sad moments.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F.Here are some easy tips for you.</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5507805" y="5804504"/>
            <a:ext cx="2047933"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FABEC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19409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425819"/>
            <a:ext cx="11430000" cy="339298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一、根据句意及首字母或中文提示写出单词。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.The bookshelf is too high.I can’t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r</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 top shelf.</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.We didn’t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e</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 heavy rain, so we got wet on the way.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.The story was so moving that it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everyone’s heart.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.The main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人物</a:t>
            </a:r>
            <a:r>
              <a:rPr lang="en-US" altLang="zh-CN" sz="2800">
                <a:solidFill>
                  <a:srgbClr val="000000"/>
                </a:solidFill>
                <a:latin typeface="Times New Roman" panose="02020603050405020304" pitchFamily="18" charset="0"/>
                <a:cs typeface="Times New Roman" panose="02020603050405020304" pitchFamily="18" charset="0"/>
              </a:rPr>
              <a:t>) in the novel is a brave young girl.</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.The swimming pool is 25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m</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long.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5729718" y="2001657"/>
            <a:ext cx="96051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reach</a:t>
            </a:r>
            <a:endParaRPr lang="zh-CN" altLang="en-US" sz="2800"/>
          </a:p>
        </p:txBody>
      </p:sp>
      <p:sp>
        <p:nvSpPr>
          <p:cNvPr id="18" name="矩形 17"/>
          <p:cNvSpPr>
            <a:spLocks noChangeAspect="1"/>
          </p:cNvSpPr>
          <p:nvPr/>
        </p:nvSpPr>
        <p:spPr>
          <a:xfrm>
            <a:off x="2575100" y="2498346"/>
            <a:ext cx="1478290"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expect</a:t>
            </a:r>
            <a:r>
              <a:rPr lang="zh-CN" altLang="en-US" sz="2800">
                <a:solidFill>
                  <a:srgbClr val="FF0000"/>
                </a:solidFill>
                <a:latin typeface="Times New Roman" panose="02020603050405020304" pitchFamily="18" charset="0"/>
              </a:rPr>
              <a:t>　</a:t>
            </a:r>
            <a:endParaRPr lang="zh-CN" altLang="en-US" sz="2800"/>
          </a:p>
        </p:txBody>
      </p:sp>
      <p:sp>
        <p:nvSpPr>
          <p:cNvPr id="19" name="矩形 18"/>
          <p:cNvSpPr>
            <a:spLocks noChangeAspect="1"/>
          </p:cNvSpPr>
          <p:nvPr/>
        </p:nvSpPr>
        <p:spPr>
          <a:xfrm>
            <a:off x="5757035" y="3097080"/>
            <a:ext cx="1678665"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touched</a:t>
            </a:r>
            <a:r>
              <a:rPr lang="zh-CN" altLang="en-US" sz="2800">
                <a:solidFill>
                  <a:srgbClr val="FF0000"/>
                </a:solidFill>
                <a:latin typeface="Times New Roman" panose="02020603050405020304" pitchFamily="18" charset="0"/>
              </a:rPr>
              <a:t>　</a:t>
            </a:r>
            <a:endParaRPr lang="zh-CN" altLang="en-US" sz="2800"/>
          </a:p>
        </p:txBody>
      </p:sp>
      <p:sp>
        <p:nvSpPr>
          <p:cNvPr id="20" name="矩形 19"/>
          <p:cNvSpPr>
            <a:spLocks noChangeAspect="1"/>
          </p:cNvSpPr>
          <p:nvPr/>
        </p:nvSpPr>
        <p:spPr>
          <a:xfrm>
            <a:off x="2258695" y="3668846"/>
            <a:ext cx="149752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character</a:t>
            </a:r>
            <a:endParaRPr lang="zh-CN" altLang="en-US" sz="2800"/>
          </a:p>
        </p:txBody>
      </p:sp>
      <p:sp>
        <p:nvSpPr>
          <p:cNvPr id="21" name="矩形 20"/>
          <p:cNvSpPr>
            <a:spLocks noChangeAspect="1"/>
          </p:cNvSpPr>
          <p:nvPr/>
        </p:nvSpPr>
        <p:spPr>
          <a:xfrm>
            <a:off x="4980955" y="4207002"/>
            <a:ext cx="114005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meters</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randombar(horizontal)">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65349"/>
            <a:ext cx="11430000" cy="62540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北京的人口比兰州的人口多得多。</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population of Beijing </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 _______ _______ </a:t>
            </a:r>
            <a:r>
              <a:rPr lang="en-US" altLang="zh-CN" sz="2800" smtClean="0">
                <a:solidFill>
                  <a:srgbClr val="000000"/>
                </a:solidFill>
                <a:latin typeface="Times New Roman" panose="02020603050405020304" pitchFamily="18" charset="0"/>
                <a:cs typeface="Times New Roman" panose="02020603050405020304" pitchFamily="18" charset="0"/>
              </a:rPr>
              <a:t>than </a:t>
            </a:r>
            <a:r>
              <a:rPr lang="en-US" altLang="zh-CN" sz="2800">
                <a:solidFill>
                  <a:srgbClr val="000000"/>
                </a:solidFill>
                <a:latin typeface="Times New Roman" panose="02020603050405020304" pitchFamily="18" charset="0"/>
                <a:cs typeface="Times New Roman" panose="02020603050405020304" pitchFamily="18" charset="0"/>
              </a:rPr>
              <a:t>that of Lanzhou.</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从我家到学校大约有</a:t>
            </a:r>
            <a:r>
              <a:rPr lang="en-US" altLang="zh-CN" sz="2800">
                <a:solidFill>
                  <a:srgbClr val="000000"/>
                </a:solidFill>
                <a:latin typeface="Times New Roman" panose="02020603050405020304" pitchFamily="18" charset="0"/>
                <a:cs typeface="Times New Roman" panose="02020603050405020304" pitchFamily="18" charset="0"/>
              </a:rPr>
              <a:t>5</a:t>
            </a:r>
            <a:r>
              <a:rPr lang="zh-CN" altLang="zh-CN" sz="2800">
                <a:solidFill>
                  <a:srgbClr val="000000"/>
                </a:solidFill>
                <a:latin typeface="Times New Roman" panose="02020603050405020304" pitchFamily="18" charset="0"/>
                <a:cs typeface="Times New Roman" panose="02020603050405020304" pitchFamily="18" charset="0"/>
              </a:rPr>
              <a:t>千米。</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It is about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from </a:t>
            </a:r>
            <a:r>
              <a:rPr lang="en-US" altLang="zh-CN" sz="2800">
                <a:solidFill>
                  <a:srgbClr val="000000"/>
                </a:solidFill>
                <a:latin typeface="Times New Roman" panose="02020603050405020304" pitchFamily="18" charset="0"/>
                <a:cs typeface="Times New Roman" panose="02020603050405020304" pitchFamily="18" charset="0"/>
              </a:rPr>
              <a:t>my house to school.</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在我的业余时间里</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我喜欢看书。</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enjoy reading books in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这个班学生的平均身高大约是</a:t>
            </a:r>
            <a:r>
              <a:rPr lang="en-US" altLang="zh-CN" sz="2800">
                <a:solidFill>
                  <a:srgbClr val="000000"/>
                </a:solidFill>
                <a:latin typeface="Times New Roman" panose="02020603050405020304" pitchFamily="18" charset="0"/>
                <a:cs typeface="Times New Roman" panose="02020603050405020304" pitchFamily="18" charset="0"/>
              </a:rPr>
              <a:t>1.6</a:t>
            </a:r>
            <a:r>
              <a:rPr lang="zh-CN" altLang="zh-CN" sz="2800">
                <a:solidFill>
                  <a:srgbClr val="000000"/>
                </a:solidFill>
                <a:latin typeface="Times New Roman" panose="02020603050405020304" pitchFamily="18" charset="0"/>
                <a:cs typeface="Times New Roman" panose="02020603050405020304" pitchFamily="18" charset="0"/>
              </a:rPr>
              <a:t>米。</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of </a:t>
            </a:r>
            <a:r>
              <a:rPr lang="en-US" altLang="zh-CN" sz="2800">
                <a:solidFill>
                  <a:srgbClr val="000000"/>
                </a:solidFill>
                <a:latin typeface="Times New Roman" panose="02020603050405020304" pitchFamily="18" charset="0"/>
                <a:cs typeface="Times New Roman" panose="02020603050405020304" pitchFamily="18" charset="0"/>
              </a:rPr>
              <a:t>the students in this class is around 1.6 meters.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真正的朋友会握住你的手并触动你的心。</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 true friend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your </a:t>
            </a:r>
            <a:r>
              <a:rPr lang="en-US" altLang="zh-CN" sz="2800">
                <a:solidFill>
                  <a:srgbClr val="000000"/>
                </a:solidFill>
                <a:latin typeface="Times New Roman" panose="02020603050405020304" pitchFamily="18" charset="0"/>
                <a:cs typeface="Times New Roman" panose="02020603050405020304" pitchFamily="18" charset="0"/>
              </a:rPr>
              <a:t>hand and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your heart.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4463598" y="1368189"/>
            <a:ext cx="3935629"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is </a:t>
            </a:r>
            <a:r>
              <a:rPr lang="en-US" altLang="zh-CN" sz="2800" smtClean="0">
                <a:solidFill>
                  <a:srgbClr val="FF0000"/>
                </a:solidFill>
                <a:latin typeface="Times New Roman" panose="02020603050405020304" pitchFamily="18" charset="0"/>
              </a:rPr>
              <a:t>           much     larger</a:t>
            </a:r>
            <a:r>
              <a:rPr lang="zh-CN" altLang="en-US" sz="2800">
                <a:solidFill>
                  <a:srgbClr val="FF0000"/>
                </a:solidFill>
                <a:latin typeface="Times New Roman" panose="02020603050405020304" pitchFamily="18" charset="0"/>
              </a:rPr>
              <a:t>　</a:t>
            </a:r>
            <a:endParaRPr lang="zh-CN" altLang="en-US" sz="2800"/>
          </a:p>
        </p:txBody>
      </p:sp>
      <p:sp>
        <p:nvSpPr>
          <p:cNvPr id="4" name="矩形 3"/>
          <p:cNvSpPr>
            <a:spLocks noChangeAspect="1"/>
          </p:cNvSpPr>
          <p:nvPr/>
        </p:nvSpPr>
        <p:spPr>
          <a:xfrm>
            <a:off x="2160371" y="2512125"/>
            <a:ext cx="315342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five </a:t>
            </a:r>
            <a:r>
              <a:rPr lang="en-US" altLang="zh-CN" sz="2800" smtClean="0">
                <a:solidFill>
                  <a:srgbClr val="FF0000"/>
                </a:solidFill>
                <a:latin typeface="Times New Roman" panose="02020603050405020304" pitchFamily="18" charset="0"/>
              </a:rPr>
              <a:t>         kilometers</a:t>
            </a:r>
            <a:endParaRPr lang="zh-CN" altLang="en-US" sz="2800"/>
          </a:p>
        </p:txBody>
      </p:sp>
      <p:sp>
        <p:nvSpPr>
          <p:cNvPr id="5" name="矩形 4"/>
          <p:cNvSpPr>
            <a:spLocks noChangeAspect="1"/>
          </p:cNvSpPr>
          <p:nvPr/>
        </p:nvSpPr>
        <p:spPr>
          <a:xfrm>
            <a:off x="4519286" y="3614212"/>
            <a:ext cx="4011034"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my </a:t>
            </a:r>
            <a:r>
              <a:rPr lang="en-US" altLang="zh-CN" sz="2800" smtClean="0">
                <a:solidFill>
                  <a:srgbClr val="FF0000"/>
                </a:solidFill>
                <a:latin typeface="Times New Roman" panose="02020603050405020304" pitchFamily="18" charset="0"/>
              </a:rPr>
              <a:t>           spare          time</a:t>
            </a:r>
            <a:endParaRPr lang="zh-CN" altLang="en-US" sz="2800"/>
          </a:p>
        </p:txBody>
      </p:sp>
      <p:sp>
        <p:nvSpPr>
          <p:cNvPr id="6" name="矩形 5"/>
          <p:cNvSpPr>
            <a:spLocks noChangeAspect="1"/>
          </p:cNvSpPr>
          <p:nvPr/>
        </p:nvSpPr>
        <p:spPr>
          <a:xfrm>
            <a:off x="1303475" y="4673664"/>
            <a:ext cx="291297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average </a:t>
            </a:r>
            <a:r>
              <a:rPr lang="en-US" altLang="zh-CN" sz="2800" smtClean="0">
                <a:solidFill>
                  <a:srgbClr val="FF0000"/>
                </a:solidFill>
                <a:latin typeface="Times New Roman" panose="02020603050405020304" pitchFamily="18" charset="0"/>
              </a:rPr>
              <a:t>       height</a:t>
            </a:r>
            <a:endParaRPr lang="zh-CN" altLang="en-US" sz="2800"/>
          </a:p>
        </p:txBody>
      </p:sp>
      <p:sp>
        <p:nvSpPr>
          <p:cNvPr id="7" name="矩形 6"/>
          <p:cNvSpPr>
            <a:spLocks noChangeAspect="1"/>
          </p:cNvSpPr>
          <p:nvPr/>
        </p:nvSpPr>
        <p:spPr>
          <a:xfrm>
            <a:off x="2605851" y="5834643"/>
            <a:ext cx="239681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reaches </a:t>
            </a:r>
            <a:r>
              <a:rPr lang="en-US" altLang="zh-CN" sz="2800" smtClean="0">
                <a:solidFill>
                  <a:srgbClr val="FF0000"/>
                </a:solidFill>
                <a:latin typeface="Times New Roman" panose="02020603050405020304" pitchFamily="18" charset="0"/>
              </a:rPr>
              <a:t>       for</a:t>
            </a:r>
            <a:endParaRPr lang="zh-CN" altLang="en-US" sz="2800"/>
          </a:p>
        </p:txBody>
      </p:sp>
      <p:sp>
        <p:nvSpPr>
          <p:cNvPr id="8" name="矩形 7"/>
          <p:cNvSpPr>
            <a:spLocks noChangeAspect="1"/>
          </p:cNvSpPr>
          <p:nvPr/>
        </p:nvSpPr>
        <p:spPr>
          <a:xfrm>
            <a:off x="8030606" y="5834643"/>
            <a:ext cx="127951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touches</a:t>
            </a:r>
            <a:endParaRPr lang="zh-CN" altLang="en-US" sz="2800"/>
          </a:p>
        </p:txBody>
      </p:sp>
    </p:spTree>
    <p:extLst>
      <p:ext uri="{BB962C8B-B14F-4D97-AF65-F5344CB8AC3E}">
        <p14:creationId xmlns:p14="http://schemas.microsoft.com/office/powerpoint/2010/main" val="13153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randombar(horizontal)">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9473"/>
            <a:ext cx="11430000" cy="6247608"/>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三、按要求</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.amazing, two, have, I, friends (.) (</a:t>
            </a:r>
            <a:r>
              <a:rPr lang="zh-CN" altLang="zh-CN" sz="2800">
                <a:solidFill>
                  <a:srgbClr val="000000"/>
                </a:solidFill>
                <a:latin typeface="Times New Roman" panose="02020603050405020304" pitchFamily="18" charset="0"/>
                <a:cs typeface="Times New Roman" panose="02020603050405020304" pitchFamily="18" charset="0"/>
              </a:rPr>
              <a:t>连词成句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20000"/>
              </a:lnSpc>
              <a:spcAft>
                <a:spcPts val="0"/>
              </a:spcAft>
              <a:tabLst>
                <a:tab pos="1188085" algn="l"/>
                <a:tab pos="2163445" algn="l"/>
                <a:tab pos="3142615" algn="l"/>
                <a:tab pos="4190365" algn="l"/>
              </a:tabLst>
            </a:pP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.Lucy is as funny as Lily.(</a:t>
            </a:r>
            <a:r>
              <a:rPr lang="zh-CN" altLang="zh-CN" sz="2800">
                <a:solidFill>
                  <a:srgbClr val="000000"/>
                </a:solidFill>
                <a:latin typeface="Times New Roman" panose="02020603050405020304" pitchFamily="18" charset="0"/>
                <a:cs typeface="Times New Roman" panose="02020603050405020304" pitchFamily="18" charset="0"/>
              </a:rPr>
              <a:t>改为否定句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Lucy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funny </a:t>
            </a:r>
            <a:r>
              <a:rPr lang="en-US" altLang="zh-CN" sz="2800">
                <a:solidFill>
                  <a:srgbClr val="000000"/>
                </a:solidFill>
                <a:latin typeface="Times New Roman" panose="02020603050405020304" pitchFamily="18" charset="0"/>
                <a:cs typeface="Times New Roman" panose="02020603050405020304" pitchFamily="18" charset="0"/>
              </a:rPr>
              <a:t>as Lily.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.I know she cares about me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because she’s always there to listen</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she </a:t>
            </a:r>
            <a:r>
              <a:rPr lang="en-US" altLang="zh-CN" sz="2800">
                <a:solidFill>
                  <a:srgbClr val="000000"/>
                </a:solidFill>
                <a:latin typeface="Times New Roman" panose="02020603050405020304" pitchFamily="18" charset="0"/>
                <a:cs typeface="Times New Roman" panose="02020603050405020304" pitchFamily="18" charset="0"/>
              </a:rPr>
              <a:t>cares about you?</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.We should respect the differences in others.(</a:t>
            </a:r>
            <a:r>
              <a:rPr lang="zh-CN" altLang="zh-CN" sz="2800">
                <a:solidFill>
                  <a:srgbClr val="000000"/>
                </a:solidFill>
                <a:latin typeface="Times New Roman" panose="02020603050405020304" pitchFamily="18" charset="0"/>
                <a:cs typeface="Times New Roman" panose="02020603050405020304" pitchFamily="18" charset="0"/>
              </a:rPr>
              <a:t>改为一般疑问句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the differences in others?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.It is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about three kilometers</a:t>
            </a:r>
            <a:r>
              <a:rPr lang="en-US" altLang="zh-CN" sz="2800">
                <a:solidFill>
                  <a:srgbClr val="000000"/>
                </a:solidFill>
                <a:latin typeface="Times New Roman" panose="02020603050405020304" pitchFamily="18" charset="0"/>
                <a:cs typeface="Times New Roman" panose="02020603050405020304" pitchFamily="18" charset="0"/>
              </a:rPr>
              <a:t> from my house to my office.(</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is it from your house to your office?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91274" y="1116981"/>
            <a:ext cx="417934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 have two amazing friends.</a:t>
            </a:r>
            <a:endParaRPr lang="zh-CN" altLang="en-US" sz="2800"/>
          </a:p>
        </p:txBody>
      </p:sp>
      <p:sp>
        <p:nvSpPr>
          <p:cNvPr id="4" name="矩形 3"/>
          <p:cNvSpPr>
            <a:spLocks noChangeAspect="1"/>
          </p:cNvSpPr>
          <p:nvPr/>
        </p:nvSpPr>
        <p:spPr>
          <a:xfrm>
            <a:off x="1685818" y="2134122"/>
            <a:ext cx="243040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isn’t </a:t>
            </a:r>
            <a:r>
              <a:rPr lang="en-US" altLang="zh-CN" sz="2800" smtClean="0">
                <a:solidFill>
                  <a:srgbClr val="FF0000"/>
                </a:solidFill>
                <a:latin typeface="Times New Roman" panose="02020603050405020304" pitchFamily="18" charset="0"/>
              </a:rPr>
              <a:t>         as/so</a:t>
            </a:r>
            <a:endParaRPr lang="zh-CN" altLang="en-US" sz="2800"/>
          </a:p>
        </p:txBody>
      </p:sp>
      <p:sp>
        <p:nvSpPr>
          <p:cNvPr id="5" name="矩形 4"/>
          <p:cNvSpPr>
            <a:spLocks noChangeAspect="1"/>
          </p:cNvSpPr>
          <p:nvPr/>
        </p:nvSpPr>
        <p:spPr>
          <a:xfrm>
            <a:off x="822789" y="3663008"/>
            <a:ext cx="5899372"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Why </a:t>
            </a:r>
            <a:r>
              <a:rPr lang="en-US" altLang="zh-CN" sz="2800" smtClean="0">
                <a:solidFill>
                  <a:srgbClr val="FF0000"/>
                </a:solidFill>
                <a:latin typeface="Times New Roman" panose="02020603050405020304" pitchFamily="18" charset="0"/>
              </a:rPr>
              <a:t>               do          you           know</a:t>
            </a:r>
            <a:endParaRPr lang="zh-CN" altLang="en-US" sz="2800"/>
          </a:p>
        </p:txBody>
      </p:sp>
      <p:sp>
        <p:nvSpPr>
          <p:cNvPr id="6" name="矩形 5"/>
          <p:cNvSpPr>
            <a:spLocks noChangeAspect="1"/>
          </p:cNvSpPr>
          <p:nvPr/>
        </p:nvSpPr>
        <p:spPr>
          <a:xfrm>
            <a:off x="699500" y="4665009"/>
            <a:ext cx="120257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Should</a:t>
            </a:r>
            <a:endParaRPr lang="zh-CN" altLang="en-US" sz="2800"/>
          </a:p>
        </p:txBody>
      </p:sp>
      <p:sp>
        <p:nvSpPr>
          <p:cNvPr id="7" name="矩形 6"/>
          <p:cNvSpPr>
            <a:spLocks noChangeAspect="1"/>
          </p:cNvSpPr>
          <p:nvPr/>
        </p:nvSpPr>
        <p:spPr>
          <a:xfrm>
            <a:off x="2990637" y="4649961"/>
            <a:ext cx="120257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respect</a:t>
            </a:r>
            <a:endParaRPr lang="zh-CN" altLang="en-US" sz="2800"/>
          </a:p>
        </p:txBody>
      </p:sp>
      <p:sp>
        <p:nvSpPr>
          <p:cNvPr id="8" name="矩形 7"/>
          <p:cNvSpPr>
            <a:spLocks noChangeAspect="1"/>
          </p:cNvSpPr>
          <p:nvPr/>
        </p:nvSpPr>
        <p:spPr>
          <a:xfrm>
            <a:off x="699500" y="5710723"/>
            <a:ext cx="289855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How </a:t>
            </a:r>
            <a:r>
              <a:rPr lang="en-US" altLang="zh-CN" sz="2800" smtClean="0">
                <a:solidFill>
                  <a:srgbClr val="FF0000"/>
                </a:solidFill>
                <a:latin typeface="Times New Roman" panose="02020603050405020304" pitchFamily="18" charset="0"/>
              </a:rPr>
              <a:t>                 far</a:t>
            </a:r>
            <a:endParaRPr lang="zh-CN" altLang="en-US" sz="2800"/>
          </a:p>
        </p:txBody>
      </p:sp>
    </p:spTree>
    <p:extLst>
      <p:ext uri="{BB962C8B-B14F-4D97-AF65-F5344CB8AC3E}">
        <p14:creationId xmlns:p14="http://schemas.microsoft.com/office/powerpoint/2010/main" val="416120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randombar(horizontal)">
                                      <p:cBhvr>
                                        <p:cTn id="25" dur="500"/>
                                        <p:tgtEl>
                                          <p:spTgt spid="7"/>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randombar(horizontal)">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802704"/>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Do you have true friends?Do you want to know better between you and your friends?There are three different kinds of friends:“pest friends”, “guest friends”, and “best friends”.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first kind of friend is an acquaintance (</a:t>
            </a:r>
            <a:r>
              <a:rPr lang="zh-CN" altLang="zh-CN" sz="2800">
                <a:solidFill>
                  <a:srgbClr val="000000"/>
                </a:solidFill>
                <a:latin typeface="Times New Roman" panose="02020603050405020304" pitchFamily="18" charset="0"/>
                <a:cs typeface="Times New Roman" panose="02020603050405020304" pitchFamily="18" charset="0"/>
              </a:rPr>
              <a:t>熟人</a:t>
            </a:r>
            <a:r>
              <a:rPr lang="en-US" altLang="zh-CN" sz="2800">
                <a:solidFill>
                  <a:srgbClr val="000000"/>
                </a:solidFill>
                <a:latin typeface="Times New Roman" panose="02020603050405020304" pitchFamily="18" charset="0"/>
                <a:cs typeface="Times New Roman" panose="02020603050405020304" pitchFamily="18" charset="0"/>
              </a:rPr>
              <a:t>), and all you usually know about them is their names.You may meet this kind of friend at school or on the bus, but you don’t miss them when they’re not around.When this kind of friend does something bad, you don’t tell them.That is why they are called “pest friends”.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15295"/>
            <a:ext cx="11430000" cy="2893100"/>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second kind of friend could also be called “social partners”.They are closer than acquaintances, but not as close as true friends.You know their names, a little about what they like or dislike, and a little about their family</a:t>
            </a:r>
            <a:r>
              <a:rPr lang="en-US" altLang="zh-CN" sz="2800" smtClean="0">
                <a:solidFill>
                  <a:srgbClr val="000000"/>
                </a:solidFill>
                <a:latin typeface="Times New Roman" panose="02020603050405020304" pitchFamily="18" charset="0"/>
                <a:cs typeface="Times New Roman" panose="02020603050405020304" pitchFamily="18" charset="0"/>
              </a:rPr>
              <a:t>. You </a:t>
            </a:r>
            <a:r>
              <a:rPr lang="en-US" altLang="zh-CN" sz="2800">
                <a:solidFill>
                  <a:srgbClr val="000000"/>
                </a:solidFill>
                <a:latin typeface="Times New Roman" panose="02020603050405020304" pitchFamily="18" charset="0"/>
                <a:cs typeface="Times New Roman" panose="02020603050405020304" pitchFamily="18" charset="0"/>
              </a:rPr>
              <a:t>usually have a few things in common, but you don’t talk about anything deep, such as your wishes or fears, and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they</a:t>
            </a:r>
            <a:r>
              <a:rPr lang="en-US" altLang="zh-CN" sz="2800">
                <a:solidFill>
                  <a:srgbClr val="000000"/>
                </a:solidFill>
                <a:latin typeface="Times New Roman" panose="02020603050405020304" pitchFamily="18" charset="0"/>
                <a:cs typeface="Times New Roman" panose="02020603050405020304" pitchFamily="18" charset="0"/>
              </a:rPr>
              <a:t> don’t tell you how they really feel</a:t>
            </a:r>
            <a:r>
              <a:rPr lang="en-US"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391359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95037"/>
            <a:ext cx="11430000" cy="451328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last kind of friend, the “best friend”, is the one you know the deepest.You’re like family to each other, and know everything about each other.You have no problems staying at each other’s houses, and you share your deepest feelings and thoughts.They will correct you when you’re wrong.They will always care about you, and never do anything on purpose (</a:t>
            </a:r>
            <a:r>
              <a:rPr lang="zh-CN" altLang="zh-CN" sz="2800">
                <a:solidFill>
                  <a:srgbClr val="000000"/>
                </a:solidFill>
                <a:latin typeface="Times New Roman" panose="02020603050405020304" pitchFamily="18" charset="0"/>
                <a:cs typeface="Times New Roman" panose="02020603050405020304" pitchFamily="18" charset="0"/>
              </a:rPr>
              <a:t>故意地</a:t>
            </a:r>
            <a:r>
              <a:rPr lang="en-US" altLang="zh-CN" sz="2800">
                <a:solidFill>
                  <a:srgbClr val="000000"/>
                </a:solidFill>
                <a:latin typeface="Times New Roman" panose="02020603050405020304" pitchFamily="18" charset="0"/>
                <a:cs typeface="Times New Roman" panose="02020603050405020304" pitchFamily="18" charset="0"/>
              </a:rPr>
              <a:t>) to hurt you.</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We all have our pest, guest, and best friends.We should value (</a:t>
            </a:r>
            <a:r>
              <a:rPr lang="zh-CN" altLang="zh-CN" sz="2800">
                <a:solidFill>
                  <a:srgbClr val="000000"/>
                </a:solidFill>
                <a:latin typeface="Times New Roman" panose="02020603050405020304" pitchFamily="18" charset="0"/>
                <a:cs typeface="Times New Roman" panose="02020603050405020304" pitchFamily="18" charset="0"/>
              </a:rPr>
              <a:t>重视</a:t>
            </a:r>
            <a:r>
              <a:rPr lang="en-US" altLang="zh-CN" sz="2800">
                <a:solidFill>
                  <a:srgbClr val="000000"/>
                </a:solidFill>
                <a:latin typeface="Times New Roman" panose="02020603050405020304" pitchFamily="18" charset="0"/>
                <a:cs typeface="Times New Roman" panose="02020603050405020304" pitchFamily="18" charset="0"/>
              </a:rPr>
              <a:t>) all friendships and remember that all best friends start out as just acquaintances.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6743012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82780"/>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.If Jeff is your acquaintance, what kind of friends are you?</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A.Pest friends.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B.Guest friends.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C.Best friends.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.What does the underlined word “they” refer to in paragraph 3?</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A.Acquaintances.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B.True friends.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C.Guest friends</a:t>
            </a:r>
            <a:r>
              <a:rPr lang="en-US"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9094561" y="1173259"/>
            <a:ext cx="514308"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A </a:t>
            </a:r>
            <a:endParaRPr lang="zh-CN" altLang="en-US" sz="2800"/>
          </a:p>
        </p:txBody>
      </p:sp>
      <p:sp>
        <p:nvSpPr>
          <p:cNvPr id="4" name="矩形 3"/>
          <p:cNvSpPr/>
          <p:nvPr/>
        </p:nvSpPr>
        <p:spPr>
          <a:xfrm>
            <a:off x="9719611" y="3369560"/>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516550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506</TotalTime>
  <Words>803</Words>
  <Application>Microsoft Office PowerPoint</Application>
  <PresentationFormat>宽屏</PresentationFormat>
  <Paragraphs>108</Paragraphs>
  <Slides>16</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16</vt:i4>
      </vt:variant>
    </vt:vector>
  </HeadingPairs>
  <TitlesOfParts>
    <vt:vector size="28"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74</cp:revision>
  <dcterms:created xsi:type="dcterms:W3CDTF">2021-07-19T03:09:34Z</dcterms:created>
  <dcterms:modified xsi:type="dcterms:W3CDTF">2025-09-15T01:32:26Z</dcterms:modified>
</cp:coreProperties>
</file>